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74" r:id="rId6"/>
    <p:sldId id="260" r:id="rId7"/>
    <p:sldId id="261" r:id="rId8"/>
    <p:sldId id="262" r:id="rId9"/>
    <p:sldId id="263" r:id="rId10"/>
    <p:sldId id="265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5" r:id="rId20"/>
    <p:sldId id="27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4a>
</file>

<file path=ppt/media/media11.m4a>
</file>

<file path=ppt/media/media12.m4a>
</file>

<file path=ppt/media/media13.m4a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4a>
</file>

<file path=ppt/media/media3.mp3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0D5557-884C-4FCB-95D9-08759F1375F5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9F618-F654-4761-9935-9BE6E0A1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622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05001"/>
            <a:ext cx="100584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572000"/>
            <a:ext cx="861568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92D24-85B5-400A-91B9-9495F0975DC4}" type="datetime1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2BA36-AAB8-4F8C-AF34-8AFAFFEDA801}" type="datetime1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336800" cy="58515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1E367-2725-418E-A4F2-1082DF34ECAF}" type="datetime1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FF34B-B3FE-4DF3-ABAD-F52A80057AC1}" type="datetime1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5486400"/>
            <a:ext cx="10212916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3852863"/>
            <a:ext cx="8180916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F1A5-D23C-49BB-8D18-15E32DC8403D}" type="datetime1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28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FFC0F-1496-41B8-BF5B-2C710A87D333}" type="datetime1">
              <a:rPr lang="en-US" smtClean="0"/>
              <a:t>6/13/2020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28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28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AD9F6-07A4-4594-B0B6-BC831824C0FA}" type="datetime1">
              <a:rPr lang="en-US" smtClean="0"/>
              <a:t>6/13/2020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2381B-490F-4E17-B2F0-C93B19F6129D}" type="datetime1">
              <a:rPr lang="en-US" smtClean="0"/>
              <a:t>6/13/2020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E7C3F-2FCB-4D47-8790-CF330D8A8D95}" type="datetime1">
              <a:rPr lang="en-US" smtClean="0"/>
              <a:t>6/13/2020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5495544"/>
            <a:ext cx="103632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" y="6096000"/>
            <a:ext cx="103632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329BA-C0F9-4D10-847B-834D10DF3912}" type="datetime1">
              <a:rPr lang="en-US" smtClean="0"/>
              <a:t>6/13/2020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6400" y="381000"/>
            <a:ext cx="10363200" cy="4942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36" y="5495278"/>
            <a:ext cx="103632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1277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2336" y="6096000"/>
            <a:ext cx="103632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0CED-98C1-444C-B36E-0BE9B8B28197}" type="datetime1">
              <a:rPr lang="en-US" smtClean="0"/>
              <a:t>6/13/2020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6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16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16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277600" y="5486400"/>
            <a:ext cx="9144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5717" y="5648960"/>
            <a:ext cx="73152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875942D6-B7AA-482E-A111-0A2C783F5CF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510428" y="3987800"/>
            <a:ext cx="2367281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474869" y="1584960"/>
            <a:ext cx="2438399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2D964A93-42AD-46FD-AC9E-B333E61E5980}" type="datetime1">
              <a:rPr lang="en-US" smtClean="0"/>
              <a:t>6/13/2020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p3"/><Relationship Id="rId1" Type="http://schemas.microsoft.com/office/2007/relationships/media" Target="../media/media17.mp3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p3"/><Relationship Id="rId1" Type="http://schemas.microsoft.com/office/2007/relationships/media" Target="../media/media18.mp3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p3"/><Relationship Id="rId1" Type="http://schemas.microsoft.com/office/2007/relationships/media" Target="../media/media19.mp3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F0FA-7D3E-489E-B4A8-3579C35DE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5246" y="958468"/>
            <a:ext cx="8597563" cy="2220890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Indian Trade Analysis and Forecasting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138817-A4AB-42F6-9ED0-5D7A4A0C4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613" y="3888250"/>
            <a:ext cx="8616828" cy="2011282"/>
          </a:xfrm>
        </p:spPr>
        <p:txBody>
          <a:bodyPr>
            <a:normAutofit/>
          </a:bodyPr>
          <a:lstStyle/>
          <a:p>
            <a:pPr algn="ctr"/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Instructor: Dr. Dalia Nandi, Dept. of ECE</a:t>
            </a:r>
          </a:p>
          <a:p>
            <a:pPr algn="ctr"/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Prepared by </a:t>
            </a:r>
          </a:p>
          <a:p>
            <a:pPr algn="ctr"/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Akarsh Somani(39/CSE/16005/0000162)</a:t>
            </a:r>
          </a:p>
          <a:p>
            <a:pPr algn="ctr"/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Gaurav Misra(39/CSE/16015/0000172)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86AE17-1A1B-4C63-A60B-07DD0275E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1</a:t>
            </a:fld>
            <a:endParaRPr lang="en-US"/>
          </a:p>
        </p:txBody>
      </p:sp>
      <p:pic>
        <p:nvPicPr>
          <p:cNvPr id="5" name="ITAF1">
            <a:hlinkClick r:id="" action="ppaction://media"/>
            <a:extLst>
              <a:ext uri="{FF2B5EF4-FFF2-40B4-BE49-F238E27FC236}">
                <a16:creationId xmlns:a16="http://schemas.microsoft.com/office/drawing/2014/main" id="{A9B1E06F-A4F0-4DF6-A06D-382B68BEA1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74568" y="6462346"/>
            <a:ext cx="225304" cy="22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536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2034-DF0D-4F26-84D8-CD1B8D301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 Regressive and Moving Average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57F40-40A7-4CAE-B87C-F65A17102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 (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 Regressive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model is used when a value from the time series has dependency on previous values e.g.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f(X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t-1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 Order of an AR model is the number of immediately preceding values in the series that are used to forecast the current value e.g. order = 2 denotes that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dependent on 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t-1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t-2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 (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Moving Average)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technique that calculates the overall trend in the dataset. As the name suggest that we take the Average over a fixed rolling size window.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170295-B5A2-4CA5-B861-2B95FC69247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113455" y="4237892"/>
            <a:ext cx="5152290" cy="203981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5D4AFB-E8FA-4E9E-BD5E-873DED22E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10</a:t>
            </a:fld>
            <a:endParaRPr lang="en-US"/>
          </a:p>
        </p:txBody>
      </p:sp>
      <p:pic>
        <p:nvPicPr>
          <p:cNvPr id="6" name="slide10_rt">
            <a:hlinkClick r:id="" action="ppaction://media"/>
            <a:extLst>
              <a:ext uri="{FF2B5EF4-FFF2-40B4-BE49-F238E27FC236}">
                <a16:creationId xmlns:a16="http://schemas.microsoft.com/office/drawing/2014/main" id="{2EEAE58A-3F87-49AB-B078-8A73F43479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67292" y="6386574"/>
            <a:ext cx="145989" cy="1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411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159F-BDAE-4DB6-9B02-31C1E5F53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Exponential Smoothing and Holt-Winters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BCE6D-BA6C-4D4B-B563-745E1C7B3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simple moving average the past observation are equally weighted where as in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Exponential Smoothing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exponentially decreases over the time. It has only one smoothing factor.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Holt-Winters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extension over the simple exponential smoothing method. Here we use triple smoothing with the factor - seasonal period, trend type and seasonal type.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E101C-24F8-4EA6-8DF9-4090DB144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11</a:t>
            </a:fld>
            <a:endParaRPr lang="en-US"/>
          </a:p>
        </p:txBody>
      </p:sp>
      <p:pic>
        <p:nvPicPr>
          <p:cNvPr id="5" name="slide11">
            <a:hlinkClick r:id="" action="ppaction://media"/>
            <a:extLst>
              <a:ext uri="{FF2B5EF4-FFF2-40B4-BE49-F238E27FC236}">
                <a16:creationId xmlns:a16="http://schemas.microsoft.com/office/drawing/2014/main" id="{F73EF930-6AE2-4B3C-BC97-D6AB04572B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55765" y="6400800"/>
            <a:ext cx="182562" cy="18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6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A07A9-3CA7-4EB1-A906-558AA6106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ARIMA – additive and multiplicative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AA86D-DFED-4E3C-A03D-60FF211AE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ARIMA stands for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Autoregressive Integrated Moving Average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which is a combination of three terms –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 – Auto Regressive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– Integrated (difference between current values and the previous values)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 – Moving Average</a:t>
            </a:r>
          </a:p>
          <a:p>
            <a:pPr marL="201168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1168" lvl="1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ARIMA additive – </a:t>
            </a:r>
          </a:p>
          <a:p>
            <a:pPr marL="201168" lvl="1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Additive Time Series = Trend + Seasonality + Randomness</a:t>
            </a:r>
          </a:p>
          <a:p>
            <a:pPr marL="201168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1168" lvl="1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ARIMA multiplicative – </a:t>
            </a:r>
          </a:p>
          <a:p>
            <a:pPr marL="201168" lvl="1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Multiplicative Time Series = Trend * Seasonality * Randomness </a:t>
            </a:r>
          </a:p>
          <a:p>
            <a:pPr marL="201168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9BBB6-068B-4391-B822-EF585842D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12</a:t>
            </a:fld>
            <a:endParaRPr lang="en-US"/>
          </a:p>
        </p:txBody>
      </p:sp>
      <p:pic>
        <p:nvPicPr>
          <p:cNvPr id="6" name="slide12">
            <a:hlinkClick r:id="" action="ppaction://media"/>
            <a:extLst>
              <a:ext uri="{FF2B5EF4-FFF2-40B4-BE49-F238E27FC236}">
                <a16:creationId xmlns:a16="http://schemas.microsoft.com/office/drawing/2014/main" id="{007842A0-C49E-4EE2-B7D9-EEB413FDAE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95548" y="6304085"/>
            <a:ext cx="219686" cy="21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93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F9FD6-CEE3-4E89-A3D2-9A94AF450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Seasonal ARIMA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56217-6441-4524-88F5-92A4181A1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Seasonal ARIMA is an ARIMA Multiplicative method with seasonality factor (m). Here we have chosen the multiplicative factor of 12 as ours is a monthly data.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07F182-2C5B-4884-B493-5D3D39E3791B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737" y="2456760"/>
            <a:ext cx="8706680" cy="381639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B51C23-AF9C-406D-A710-68EF2CF27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13</a:t>
            </a:fld>
            <a:endParaRPr lang="en-US"/>
          </a:p>
        </p:txBody>
      </p:sp>
      <p:pic>
        <p:nvPicPr>
          <p:cNvPr id="6" name="slide 13">
            <a:hlinkClick r:id="" action="ppaction://media"/>
            <a:extLst>
              <a:ext uri="{FF2B5EF4-FFF2-40B4-BE49-F238E27FC236}">
                <a16:creationId xmlns:a16="http://schemas.microsoft.com/office/drawing/2014/main" id="{44CC000E-4319-4F6B-B55A-B2F0A45F2D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88790" y="6576646"/>
            <a:ext cx="183868" cy="18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23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5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A2EE-C121-43C9-BA4B-A9B242509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 Short Term Memory (LSTM)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2308F-9D52-4858-BB10-F94701C2A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566" y="1390880"/>
            <a:ext cx="10160000" cy="48006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Recurrent neural networks are used for processing the sequential data, but Unfortunately, as the dependency gets long, RNNs become unable to learn to connect the information.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these cases, LSTMs come to rescue, which are explicitly designed to avoid the long-term dependency problem.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867" y="3383027"/>
            <a:ext cx="6874360" cy="25828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09442-B16A-41A6-9580-3008C9639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14</a:t>
            </a:fld>
            <a:endParaRPr lang="en-US"/>
          </a:p>
        </p:txBody>
      </p:sp>
      <p:pic>
        <p:nvPicPr>
          <p:cNvPr id="6" name="ITAF14">
            <a:hlinkClick r:id="" action="ppaction://media"/>
            <a:extLst>
              <a:ext uri="{FF2B5EF4-FFF2-40B4-BE49-F238E27FC236}">
                <a16:creationId xmlns:a16="http://schemas.microsoft.com/office/drawing/2014/main" id="{D79547C0-558A-4FF0-9F50-C57D459544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69600" y="6457196"/>
            <a:ext cx="221647" cy="22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144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04A12-9663-4F93-A4CF-C3FCE901F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Forecasting using LSTM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766" y="1964518"/>
            <a:ext cx="8013372" cy="4358624"/>
          </a:xfrm>
        </p:spPr>
      </p:pic>
      <p:sp>
        <p:nvSpPr>
          <p:cNvPr id="5" name="TextBox 4"/>
          <p:cNvSpPr txBox="1"/>
          <p:nvPr/>
        </p:nvSpPr>
        <p:spPr>
          <a:xfrm>
            <a:off x="782198" y="1366092"/>
            <a:ext cx="98050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took 12 previous months trade amount as input for our LSTM Model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71A8FC-BA34-47D9-8027-241899433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15</a:t>
            </a:fld>
            <a:endParaRPr lang="en-US"/>
          </a:p>
        </p:txBody>
      </p:sp>
      <p:pic>
        <p:nvPicPr>
          <p:cNvPr id="6" name="ITAF15">
            <a:hlinkClick r:id="" action="ppaction://media"/>
            <a:extLst>
              <a:ext uri="{FF2B5EF4-FFF2-40B4-BE49-F238E27FC236}">
                <a16:creationId xmlns:a16="http://schemas.microsoft.com/office/drawing/2014/main" id="{679260CA-F21D-49B3-9AA0-B2EB1E6134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49708" y="6480369"/>
            <a:ext cx="224865" cy="22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063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of Models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934968"/>
              </p:ext>
            </p:extLst>
          </p:nvPr>
        </p:nvGraphicFramePr>
        <p:xfrm>
          <a:off x="2082189" y="3051668"/>
          <a:ext cx="6675188" cy="28706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058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5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39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258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Model\Error</a:t>
                      </a:r>
                      <a:endParaRPr lang="en-IN" sz="12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</a:rPr>
                        <a:t>Import RMSE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</a:rPr>
                        <a:t>Export RMSE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3179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Exponential Smoothing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3771.36</a:t>
                      </a:r>
                      <a:endParaRPr lang="en-IN" sz="12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2042.23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3179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Auto Regressive (AR) model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>
                          <a:effectLst/>
                        </a:rPr>
                        <a:t>2718.07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>
                          <a:effectLst/>
                        </a:rPr>
                        <a:t>1738.07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3179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Moving Average (MA) model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>
                          <a:effectLst/>
                        </a:rPr>
                        <a:t>7743.73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>
                          <a:effectLst/>
                        </a:rPr>
                        <a:t>4284.66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3179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Holt-Winters Method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>
                          <a:effectLst/>
                        </a:rPr>
                        <a:t>4417.84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>
                          <a:effectLst/>
                        </a:rPr>
                        <a:t>1850.49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3179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ARIMA Multiplicative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>
                          <a:effectLst/>
                        </a:rPr>
                        <a:t>3739.46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>
                          <a:effectLst/>
                        </a:rPr>
                        <a:t>1646.06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3179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ARIMA Additive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>
                          <a:effectLst/>
                        </a:rPr>
                        <a:t>3286.15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>
                          <a:effectLst/>
                        </a:rPr>
                        <a:t>2026.4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3179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Seasonal ARIMA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>
                          <a:effectLst/>
                        </a:rPr>
                        <a:t>3391.32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b="1" dirty="0">
                          <a:effectLst/>
                        </a:rPr>
                        <a:t>1310.58</a:t>
                      </a:r>
                      <a:endParaRPr lang="en-IN" sz="1200" b="1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3179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LSTM</a:t>
                      </a:r>
                      <a:endParaRPr lang="en-IN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b="1" dirty="0">
                          <a:effectLst/>
                        </a:rPr>
                        <a:t>2637.71</a:t>
                      </a:r>
                      <a:endParaRPr lang="en-IN" sz="1200" b="1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dirty="0">
                          <a:effectLst/>
                        </a:rPr>
                        <a:t>2043.39</a:t>
                      </a:r>
                      <a:endParaRPr lang="en-IN" sz="12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38130" y="1399142"/>
            <a:ext cx="96177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monthly Import’s data, LSTM stands up to expectations with minimum RMSE of 2637.71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monthly Export’s data, Seasonal ARIMA outperforms other models with minimum RMSE of 1310.58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37FC5F-1629-47D5-A3A0-3A0A73136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16</a:t>
            </a:fld>
            <a:endParaRPr lang="en-US"/>
          </a:p>
        </p:txBody>
      </p:sp>
      <p:pic>
        <p:nvPicPr>
          <p:cNvPr id="6" name="ITAF16">
            <a:hlinkClick r:id="" action="ppaction://media"/>
            <a:extLst>
              <a:ext uri="{FF2B5EF4-FFF2-40B4-BE49-F238E27FC236}">
                <a16:creationId xmlns:a16="http://schemas.microsoft.com/office/drawing/2014/main" id="{6D4D94C3-E8DD-47E9-B120-20759B6F08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69600" y="6392435"/>
            <a:ext cx="243681" cy="24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23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an slightly upwards trend in Import forecast and slightly downward trend in the Export forecast.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Seasonal ARIMA Perform better for Forecasting Export Data, which shows that ARIMA captures seasonality much better than any other model, even with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lesser data and randomness.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 model performed better for Import Data because of it’s capability of retaining information for long periods of time.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We’re in huge trade deficit (Export-Import) with China in terms of trade. Hence we need to make strict policies towards Chinese products as soon as possible.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B171F2-7743-4C10-A1C3-5323B5061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17</a:t>
            </a:fld>
            <a:endParaRPr lang="en-US"/>
          </a:p>
        </p:txBody>
      </p:sp>
      <p:pic>
        <p:nvPicPr>
          <p:cNvPr id="6" name="ITAF17">
            <a:hlinkClick r:id="" action="ppaction://media"/>
            <a:extLst>
              <a:ext uri="{FF2B5EF4-FFF2-40B4-BE49-F238E27FC236}">
                <a16:creationId xmlns:a16="http://schemas.microsoft.com/office/drawing/2014/main" id="{08CE2F58-3061-4937-9465-0DAA04A7B2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69600" y="6341423"/>
            <a:ext cx="303058" cy="30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13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Prospects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Making Existing Models more robust by tuning them even more.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New models specially Attention Models which can even store more information than LSTMs.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 some factor to encounter the randomness in data which causes high frequency fluctuations which results in under-performance of models.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Getting more data points for better forecasting specially for LSTM model since a neural network needs more and more data for better predictions.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CAD629-4519-4FAA-BFF2-E80BBA664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18</a:t>
            </a:fld>
            <a:endParaRPr lang="en-US"/>
          </a:p>
        </p:txBody>
      </p:sp>
      <p:pic>
        <p:nvPicPr>
          <p:cNvPr id="5" name="ITAF18">
            <a:hlinkClick r:id="" action="ppaction://media"/>
            <a:extLst>
              <a:ext uri="{FF2B5EF4-FFF2-40B4-BE49-F238E27FC236}">
                <a16:creationId xmlns:a16="http://schemas.microsoft.com/office/drawing/2014/main" id="{DE665C88-FB99-4363-AD5B-CA54045EC7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67499" y="6330462"/>
            <a:ext cx="202101" cy="20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375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Chatfield, C. "The Holt-Winters Forecasting Procedure." </a:t>
            </a:r>
            <a:r>
              <a:rPr lang="en-IN" dirty="0" err="1"/>
              <a:t>ResearchGate</a:t>
            </a:r>
            <a:r>
              <a:rPr lang="en-IN" dirty="0"/>
              <a:t>, 1978.</a:t>
            </a:r>
          </a:p>
          <a:p>
            <a:r>
              <a:rPr lang="en-IN" dirty="0" err="1"/>
              <a:t>Lyashenko</a:t>
            </a:r>
            <a:r>
              <a:rPr lang="en-IN" dirty="0"/>
              <a:t>, Oksana. "The Application of the ARIMA-models for forecasting the Dynamics of Foreign Trade of Ukraine." </a:t>
            </a:r>
            <a:r>
              <a:rPr lang="en-IN" dirty="0" err="1"/>
              <a:t>ResearchGate</a:t>
            </a:r>
            <a:r>
              <a:rPr lang="en-IN" dirty="0"/>
              <a:t>, 2020.</a:t>
            </a:r>
          </a:p>
          <a:p>
            <a:r>
              <a:rPr lang="en-IN" dirty="0" err="1"/>
              <a:t>Nimisha</a:t>
            </a:r>
            <a:r>
              <a:rPr lang="en-IN" dirty="0"/>
              <a:t> </a:t>
            </a:r>
            <a:r>
              <a:rPr lang="en-IN" dirty="0" err="1"/>
              <a:t>Tomar</a:t>
            </a:r>
            <a:r>
              <a:rPr lang="en-IN" dirty="0"/>
              <a:t>, </a:t>
            </a:r>
            <a:r>
              <a:rPr lang="en-IN" dirty="0" err="1"/>
              <a:t>Durga</a:t>
            </a:r>
            <a:r>
              <a:rPr lang="en-IN" dirty="0"/>
              <a:t> Patel, </a:t>
            </a:r>
            <a:r>
              <a:rPr lang="en-IN" dirty="0" err="1"/>
              <a:t>Akshat</a:t>
            </a:r>
            <a:r>
              <a:rPr lang="en-IN" dirty="0"/>
              <a:t> Jain. "Air Quality Index Forecasting using Auto-regression Models." </a:t>
            </a:r>
            <a:r>
              <a:rPr lang="en-IN" dirty="0" err="1"/>
              <a:t>ResearchGate</a:t>
            </a:r>
            <a:r>
              <a:rPr lang="en-IN" dirty="0"/>
              <a:t>, 2020.</a:t>
            </a:r>
          </a:p>
          <a:p>
            <a:r>
              <a:rPr lang="en-IN" dirty="0"/>
              <a:t>S. </a:t>
            </a:r>
            <a:r>
              <a:rPr lang="en-IN" dirty="0" err="1"/>
              <a:t>Vemuri,R</a:t>
            </a:r>
            <a:r>
              <a:rPr lang="en-IN" dirty="0"/>
              <a:t>. </a:t>
            </a:r>
            <a:r>
              <a:rPr lang="en-IN" dirty="0" err="1"/>
              <a:t>Balasubramanian</a:t>
            </a:r>
            <a:r>
              <a:rPr lang="en-IN" dirty="0"/>
              <a:t>, E.F. Hill. "Load Forecasting using Moving Average Stochastic Models." </a:t>
            </a:r>
            <a:r>
              <a:rPr lang="en-IN" dirty="0" err="1"/>
              <a:t>ResearchGate</a:t>
            </a:r>
            <a:r>
              <a:rPr lang="en-IN" dirty="0"/>
              <a:t>, 1974.</a:t>
            </a:r>
          </a:p>
          <a:p>
            <a:r>
              <a:rPr lang="en-IN" dirty="0" err="1"/>
              <a:t>Sandip</a:t>
            </a:r>
            <a:r>
              <a:rPr lang="en-IN" dirty="0"/>
              <a:t> Roy, </a:t>
            </a:r>
            <a:r>
              <a:rPr lang="en-IN" dirty="0" err="1"/>
              <a:t>Sankar</a:t>
            </a:r>
            <a:r>
              <a:rPr lang="en-IN" dirty="0"/>
              <a:t> Prasad </a:t>
            </a:r>
            <a:r>
              <a:rPr lang="en-IN" dirty="0" err="1"/>
              <a:t>Biswas</a:t>
            </a:r>
            <a:r>
              <a:rPr lang="en-IN" dirty="0"/>
              <a:t>, </a:t>
            </a:r>
            <a:r>
              <a:rPr lang="en-IN" dirty="0" err="1"/>
              <a:t>Subhajyoti</a:t>
            </a:r>
            <a:r>
              <a:rPr lang="en-IN" dirty="0"/>
              <a:t> </a:t>
            </a:r>
            <a:r>
              <a:rPr lang="en-IN" dirty="0" err="1"/>
              <a:t>Mahata</a:t>
            </a:r>
            <a:r>
              <a:rPr lang="en-IN" dirty="0"/>
              <a:t>, Rajesh Bose. "Time Series Forecasting using Exponential Smoothing to Predict the Major Atmospheric Pollutants." </a:t>
            </a:r>
            <a:r>
              <a:rPr lang="en-IN" dirty="0" err="1"/>
              <a:t>ResearchGate</a:t>
            </a:r>
            <a:r>
              <a:rPr lang="en-IN" dirty="0"/>
              <a:t>, 2018.</a:t>
            </a:r>
          </a:p>
          <a:p>
            <a:r>
              <a:rPr lang="en-IN" dirty="0"/>
              <a:t>Yi-Ting Tsai, Yu-</a:t>
            </a:r>
            <a:r>
              <a:rPr lang="en-IN" dirty="0" err="1"/>
              <a:t>Ren</a:t>
            </a:r>
            <a:r>
              <a:rPr lang="en-IN" dirty="0"/>
              <a:t> </a:t>
            </a:r>
            <a:r>
              <a:rPr lang="en-IN" dirty="0" err="1"/>
              <a:t>Zeng</a:t>
            </a:r>
            <a:r>
              <a:rPr lang="en-IN" dirty="0"/>
              <a:t>, </a:t>
            </a:r>
            <a:r>
              <a:rPr lang="en-IN" dirty="0" err="1"/>
              <a:t>Yue</a:t>
            </a:r>
            <a:r>
              <a:rPr lang="en-IN" dirty="0"/>
              <a:t>-Shan Chang. "Air Pollution Forecasting Using RNN with LSTM." </a:t>
            </a:r>
            <a:r>
              <a:rPr lang="en-IN" dirty="0" err="1"/>
              <a:t>ReasearchGate</a:t>
            </a:r>
            <a:r>
              <a:rPr lang="en-IN" dirty="0"/>
              <a:t>,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19</a:t>
            </a:fld>
            <a:endParaRPr lang="en-US"/>
          </a:p>
        </p:txBody>
      </p:sp>
      <p:pic>
        <p:nvPicPr>
          <p:cNvPr id="5" name="ITAF19">
            <a:hlinkClick r:id="" action="ppaction://media"/>
            <a:extLst>
              <a:ext uri="{FF2B5EF4-FFF2-40B4-BE49-F238E27FC236}">
                <a16:creationId xmlns:a16="http://schemas.microsoft.com/office/drawing/2014/main" id="{E9805933-8DB4-4F92-8876-7DB4F99283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67218" y="6304085"/>
            <a:ext cx="246063" cy="24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063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DAB91-8980-4F53-9688-21BED7326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Trade?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9210D-023D-4D55-84FD-4CB002338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Trade is an economic concept which involves Buying and Selling of the commodities, or exchanging goods and services between needy people.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Trade is important in a way that it increases competition and decreases overall world wise cost of a product.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 doesn’t produce petroleum products so we import it from Arab countries and export commodities like metals, pearls, clothes and mineral oils to them.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way countries help each other using trade.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E1CA14-90D6-43A5-9C6F-E30227221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2</a:t>
            </a:fld>
            <a:endParaRPr lang="en-US"/>
          </a:p>
        </p:txBody>
      </p:sp>
      <p:pic>
        <p:nvPicPr>
          <p:cNvPr id="5" name="ITAF2">
            <a:hlinkClick r:id="" action="ppaction://media"/>
            <a:extLst>
              <a:ext uri="{FF2B5EF4-FFF2-40B4-BE49-F238E27FC236}">
                <a16:creationId xmlns:a16="http://schemas.microsoft.com/office/drawing/2014/main" id="{E112A554-3BA1-4AAF-A990-DC9755C1D4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21927" y="6400800"/>
            <a:ext cx="191354" cy="19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7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50768F-32BC-4171-85D7-92F5DC437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20</a:t>
            </a:fld>
            <a:endParaRPr lang="en-US"/>
          </a:p>
        </p:txBody>
      </p:sp>
      <p:pic>
        <p:nvPicPr>
          <p:cNvPr id="5" name="slide20">
            <a:hlinkClick r:id="" action="ppaction://media"/>
            <a:extLst>
              <a:ext uri="{FF2B5EF4-FFF2-40B4-BE49-F238E27FC236}">
                <a16:creationId xmlns:a16="http://schemas.microsoft.com/office/drawing/2014/main" id="{045DCC1D-3238-4849-A288-37A4AFA914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00946" y="6471138"/>
            <a:ext cx="242888" cy="24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848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3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B6C76-254B-4957-AFE9-EA111965F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Significance of Analysis and Forecasting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4AEE5-F668-445D-8291-E46207E99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4290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Country Importing more becomes dependent and Country Exporting more becomes economically Stronger.</a:t>
            </a:r>
          </a:p>
          <a:p>
            <a:pPr indent="-34290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Trade Analysis provides a raw understanding of how our country’s economy depends on Imported products. So we can distribute our total import into many countries so that no country can control our economy.</a:t>
            </a:r>
          </a:p>
          <a:p>
            <a:pPr indent="-34290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Inflation happens when Import increases and our productivity decreases for the particular product.</a:t>
            </a:r>
          </a:p>
          <a:p>
            <a:pPr indent="-34290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Knowing Future’s import/export value, we can take precautionary measures for the smooth trading.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A8CF41-44B1-46C6-BCE6-5CA6D3465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3</a:t>
            </a:fld>
            <a:endParaRPr lang="en-US"/>
          </a:p>
        </p:txBody>
      </p:sp>
      <p:pic>
        <p:nvPicPr>
          <p:cNvPr id="5" name="ITAF3">
            <a:hlinkClick r:id="" action="ppaction://media"/>
            <a:extLst>
              <a:ext uri="{FF2B5EF4-FFF2-40B4-BE49-F238E27FC236}">
                <a16:creationId xmlns:a16="http://schemas.microsoft.com/office/drawing/2014/main" id="{7E8CCFD0-480F-4EEA-B09A-380425B4C8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25919" y="6400800"/>
            <a:ext cx="243681" cy="24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7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97BB6-61D8-41C1-818D-83C8A4F7E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BF401-6CA6-4DF9-BEDA-266E07986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taken the data from Department of Commerce, Govt. of India website.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Monthly Trade data is available from January, 2006 to January, 2020 - Country wise and HS code wise.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Trade amount (Import/Export) for each month is expressed in million US dollars.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Harmonized System (HS code) of tariff nomenclature is an internationally standardized system of names and numbers to classify traded products.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Commodity is the description of the Harmonized System items.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for Live Animal,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95 for Toys, Games and Sports Requisites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CCD94F-6B9D-40B2-8BBA-DEFBF5BD2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4</a:t>
            </a:fld>
            <a:endParaRPr lang="en-US"/>
          </a:p>
        </p:txBody>
      </p:sp>
      <p:pic>
        <p:nvPicPr>
          <p:cNvPr id="6" name="slide4">
            <a:hlinkClick r:id="" action="ppaction://media"/>
            <a:extLst>
              <a:ext uri="{FF2B5EF4-FFF2-40B4-BE49-F238E27FC236}">
                <a16:creationId xmlns:a16="http://schemas.microsoft.com/office/drawing/2014/main" id="{C26F155B-5174-4CB3-9BEC-37B58A8593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58706" y="6321669"/>
            <a:ext cx="210894" cy="21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04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12232"/>
            <a:ext cx="10160000" cy="4800600"/>
          </a:xfrm>
        </p:spPr>
        <p:txBody>
          <a:bodyPr/>
          <a:lstStyle/>
          <a:p>
            <a:r>
              <a:rPr lang="en-IN" dirty="0"/>
              <a:t>Python3 </a:t>
            </a:r>
          </a:p>
          <a:p>
            <a:r>
              <a:rPr lang="en-IN" dirty="0"/>
              <a:t>Libraries used – </a:t>
            </a:r>
          </a:p>
          <a:p>
            <a:pPr lvl="1"/>
            <a:r>
              <a:rPr lang="en-IN" dirty="0" err="1"/>
              <a:t>Numpy</a:t>
            </a:r>
            <a:r>
              <a:rPr lang="en-IN" dirty="0"/>
              <a:t>, Matplotlib and Pandas for Basic Data Analysis</a:t>
            </a:r>
          </a:p>
          <a:p>
            <a:pPr lvl="1"/>
            <a:r>
              <a:rPr lang="en-IN" dirty="0" err="1"/>
              <a:t>Tensorflow</a:t>
            </a:r>
            <a:r>
              <a:rPr lang="en-IN" dirty="0"/>
              <a:t>, </a:t>
            </a:r>
            <a:r>
              <a:rPr lang="en-IN" dirty="0" err="1"/>
              <a:t>Keras</a:t>
            </a:r>
            <a:r>
              <a:rPr lang="en-IN" dirty="0"/>
              <a:t> and Scikit-learn for LSTM Implementation </a:t>
            </a:r>
          </a:p>
          <a:p>
            <a:pPr lvl="1"/>
            <a:r>
              <a:rPr lang="en-IN" dirty="0" err="1"/>
              <a:t>Scikit</a:t>
            </a:r>
            <a:r>
              <a:rPr lang="en-IN" dirty="0"/>
              <a:t>-learn and </a:t>
            </a:r>
            <a:r>
              <a:rPr lang="en-IN" dirty="0" err="1"/>
              <a:t>Statmodels</a:t>
            </a:r>
            <a:r>
              <a:rPr lang="en-IN" dirty="0"/>
              <a:t> for other statistical models implementation e.g. ARIMA and Holt winters method.</a:t>
            </a:r>
          </a:p>
          <a:p>
            <a:r>
              <a:rPr lang="en-IN" dirty="0" err="1"/>
              <a:t>Jupyter</a:t>
            </a:r>
            <a:r>
              <a:rPr lang="en-IN" dirty="0"/>
              <a:t> Notebook (IDE For Data Analysis and Visualization)</a:t>
            </a:r>
          </a:p>
          <a:p>
            <a:pPr marL="114300" indent="0">
              <a:buNone/>
            </a:pP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5</a:t>
            </a:fld>
            <a:endParaRPr lang="en-US"/>
          </a:p>
        </p:txBody>
      </p:sp>
      <p:pic>
        <p:nvPicPr>
          <p:cNvPr id="5" name="slide5">
            <a:hlinkClick r:id="" action="ppaction://media"/>
            <a:extLst>
              <a:ext uri="{FF2B5EF4-FFF2-40B4-BE49-F238E27FC236}">
                <a16:creationId xmlns:a16="http://schemas.microsoft.com/office/drawing/2014/main" id="{A0E87CC2-902B-46FD-8926-0C2B05A20B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60336" y="6412832"/>
            <a:ext cx="152945" cy="15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403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9A33E-AACB-49C0-819F-8920338CF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the Trade Data Looks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AF1874-DCD5-42BA-B8F9-7F6F1308CD2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485" y="1852831"/>
            <a:ext cx="9231016" cy="44157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0FF20B-E954-4E5A-95AB-691E2CBBD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6</a:t>
            </a:fld>
            <a:endParaRPr lang="en-US"/>
          </a:p>
        </p:txBody>
      </p:sp>
      <p:pic>
        <p:nvPicPr>
          <p:cNvPr id="5" name="Slide6">
            <a:hlinkClick r:id="" action="ppaction://media"/>
            <a:extLst>
              <a:ext uri="{FF2B5EF4-FFF2-40B4-BE49-F238E27FC236}">
                <a16:creationId xmlns:a16="http://schemas.microsoft.com/office/drawing/2014/main" id="{7FCC6123-457E-4812-A3DA-FD382960F0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24003" y="6594231"/>
            <a:ext cx="112796" cy="12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72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9CCE7-7DE4-4276-8546-CC3421240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Commodities which India traded the most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BEF372-F27F-4DDC-91E8-5D485CDD862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60" y="1872640"/>
            <a:ext cx="7690550" cy="40544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9B2D6F-704A-4629-8F33-9A6A63627A46}"/>
              </a:ext>
            </a:extLst>
          </p:cNvPr>
          <p:cNvSpPr txBox="1"/>
          <p:nvPr/>
        </p:nvSpPr>
        <p:spPr>
          <a:xfrm>
            <a:off x="8414240" y="2162907"/>
            <a:ext cx="25233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27 for Mineral Fuels and Mineral Oils and the product of there distillation.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71 for natural or cultured pearls, precious or semiprecious stones, Pre-Metals, Coins etc.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85 for Electrical Machinery and Equipment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D55A3F-581D-486B-872C-90B0A238A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7</a:t>
            </a:fld>
            <a:endParaRPr lang="en-US"/>
          </a:p>
        </p:txBody>
      </p:sp>
      <p:pic>
        <p:nvPicPr>
          <p:cNvPr id="8" name="slide 7">
            <a:hlinkClick r:id="" action="ppaction://media"/>
            <a:extLst>
              <a:ext uri="{FF2B5EF4-FFF2-40B4-BE49-F238E27FC236}">
                <a16:creationId xmlns:a16="http://schemas.microsoft.com/office/drawing/2014/main" id="{487015E6-AE05-451B-BE7A-50031194C1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10937632" y="6410286"/>
            <a:ext cx="140310" cy="17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53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8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B5522-BFDE-4C02-BE49-85BD361D3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Countries which India traded the most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B5653EC-DCFD-4B94-B431-1BF773E6E56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3" y="1890225"/>
            <a:ext cx="7724973" cy="41910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CC699E-A326-430A-8F1B-29C397404BE0}"/>
              </a:ext>
            </a:extLst>
          </p:cNvPr>
          <p:cNvSpPr txBox="1"/>
          <p:nvPr/>
        </p:nvSpPr>
        <p:spPr>
          <a:xfrm>
            <a:off x="8242766" y="2059201"/>
            <a:ext cx="25304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China tops the list with around $4379 million trade Import followed by United Arab Emirates, Saudi Arab and USA.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USA is the top country to which India exports the most $3013 million followed by UAE, China, Hong Kong and Singapore.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C847A6-4A8E-4B65-A738-3703496D8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8</a:t>
            </a:fld>
            <a:endParaRPr lang="en-US"/>
          </a:p>
        </p:txBody>
      </p:sp>
      <p:pic>
        <p:nvPicPr>
          <p:cNvPr id="6" name="slide8">
            <a:hlinkClick r:id="" action="ppaction://media"/>
            <a:extLst>
              <a:ext uri="{FF2B5EF4-FFF2-40B4-BE49-F238E27FC236}">
                <a16:creationId xmlns:a16="http://schemas.microsoft.com/office/drawing/2014/main" id="{4D9FBC51-EA53-4DA7-B3C9-FAC7B19CD4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63445" y="6471138"/>
            <a:ext cx="149836" cy="13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00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9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9">
            <a:hlinkClick r:id="" action="ppaction://media"/>
            <a:extLst>
              <a:ext uri="{FF2B5EF4-FFF2-40B4-BE49-F238E27FC236}">
                <a16:creationId xmlns:a16="http://schemas.microsoft.com/office/drawing/2014/main" id="{D23FA5AC-48B5-4EAB-A8C2-35C4FF197D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87038" y="6400800"/>
            <a:ext cx="182562" cy="1825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B0F23-AA5A-482B-9292-21909CD3D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we used for Forecasting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1B381-2B71-49EA-A683-A3160B6C0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Exponential Smoothing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 Regressive Model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Moving Average Model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Holt-Winters Model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ARIMA Additive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ARIMA Multiplicative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ARIMA Seasonal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RNN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LSTM (Long Short Term Memory)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22DF0D-8D91-4829-A4D1-ADB83A2BA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942D6-B7AA-482E-A111-0A2C783F5C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103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2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1236</TotalTime>
  <Words>1249</Words>
  <Application>Microsoft Office PowerPoint</Application>
  <PresentationFormat>Widescreen</PresentationFormat>
  <Paragraphs>141</Paragraphs>
  <Slides>20</Slides>
  <Notes>0</Notes>
  <HiddenSlides>0</HiddenSlides>
  <MMClips>20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Cambria</vt:lpstr>
      <vt:lpstr>Times New Roman</vt:lpstr>
      <vt:lpstr>Adjacency</vt:lpstr>
      <vt:lpstr>Indian Trade Analysis and Forecasting</vt:lpstr>
      <vt:lpstr>What is Trade?</vt:lpstr>
      <vt:lpstr>Significance of Analysis and Forecasting</vt:lpstr>
      <vt:lpstr>About Data</vt:lpstr>
      <vt:lpstr>Technologies Used</vt:lpstr>
      <vt:lpstr>How the Trade Data Looks</vt:lpstr>
      <vt:lpstr>Commodities which India traded the most</vt:lpstr>
      <vt:lpstr>Countries which India traded the most</vt:lpstr>
      <vt:lpstr>Models we used for Forecasting</vt:lpstr>
      <vt:lpstr>Auto Regressive and Moving Average</vt:lpstr>
      <vt:lpstr>Exponential Smoothing and Holt-Winters</vt:lpstr>
      <vt:lpstr>ARIMA – additive and multiplicative</vt:lpstr>
      <vt:lpstr>Seasonal ARIMA</vt:lpstr>
      <vt:lpstr>Long Short Term Memory (LSTM)</vt:lpstr>
      <vt:lpstr>Forecasting using LSTM</vt:lpstr>
      <vt:lpstr>Comparison of Models</vt:lpstr>
      <vt:lpstr>Conclusion</vt:lpstr>
      <vt:lpstr>Future Prospects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Indian Trade Analysis and Forecasting</dc:title>
  <dc:creator>Akarsh Somani</dc:creator>
  <cp:lastModifiedBy>Akarsh Somani</cp:lastModifiedBy>
  <cp:revision>80</cp:revision>
  <dcterms:created xsi:type="dcterms:W3CDTF">2020-06-10T04:50:29Z</dcterms:created>
  <dcterms:modified xsi:type="dcterms:W3CDTF">2020-06-13T17:06:38Z</dcterms:modified>
</cp:coreProperties>
</file>

<file path=docProps/thumbnail.jpeg>
</file>